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651"/>
  </p:normalViewPr>
  <p:slideViewPr>
    <p:cSldViewPr snapToGrid="0" snapToObjects="1">
      <p:cViewPr varScale="1">
        <p:scale>
          <a:sx n="104" d="100"/>
          <a:sy n="104" d="100"/>
        </p:scale>
        <p:origin x="28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>
</file>

<file path=ppt/media/image10.tiff>
</file>

<file path=ppt/media/image2.jpe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2178" y="2663588"/>
            <a:ext cx="4317123" cy="2428382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The mass of monsters…"/>
          <p:cNvSpPr txBox="1">
            <a:spLocks noGrp="1"/>
          </p:cNvSpPr>
          <p:nvPr>
            <p:ph type="ctrTitle"/>
          </p:nvPr>
        </p:nvSpPr>
        <p:spPr>
          <a:xfrm>
            <a:off x="990599" y="19446"/>
            <a:ext cx="10464801" cy="2172446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37743">
              <a:lnSpc>
                <a:spcPts val="5500"/>
              </a:lnSpc>
              <a:defRPr sz="3120" b="1">
                <a:latin typeface="Times"/>
                <a:ea typeface="Times"/>
                <a:cs typeface="Times"/>
                <a:sym typeface="Times"/>
              </a:defRPr>
            </a:pPr>
            <a:endParaRPr dirty="0"/>
          </a:p>
          <a:p>
            <a:pPr defTabSz="237743">
              <a:lnSpc>
                <a:spcPts val="6800"/>
              </a:lnSpc>
              <a:defRPr sz="4160" b="1">
                <a:solidFill>
                  <a:schemeClr val="accent5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The mass of monsters</a:t>
            </a:r>
          </a:p>
          <a:p>
            <a:pPr defTabSz="237743">
              <a:lnSpc>
                <a:spcPts val="5500"/>
              </a:lnSpc>
              <a:defRPr sz="3120" b="1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Supermassive black holes at the early universe</a:t>
            </a:r>
            <a:endParaRPr dirty="0">
              <a:solidFill>
                <a:srgbClr val="000000"/>
              </a:solidFill>
            </a:endParaRPr>
          </a:p>
        </p:txBody>
      </p:sp>
      <p:pic>
        <p:nvPicPr>
          <p:cNvPr id="121" name="3sZTZHhAL92Ys7moS3cCY9hAHUc2z6jZ88DB2tJrcJXUxbz7U3bHINfXvK7DQWHDZCcFH8STE2qbqMNu3PwFwLTHRCo_rEjDHjcyUSolOndZTXFYW2r8T1lh76vLoVH0sNBhRcEo2kY.jpg" descr="3sZTZHhAL92Ys7moS3cCY9hAHUc2z6jZ88DB2tJrcJXUxbz7U3bHINfXvK7DQWHDZCcFH8STE2qbqMNu3PwFwLTHRCo_rEjDHjcyUSolOndZTXFYW2r8T1lh76vLoVH0sNBhRcEo2kY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2000" y="4546600"/>
            <a:ext cx="6350000" cy="5003800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Triangle"/>
          <p:cNvSpPr/>
          <p:nvPr/>
        </p:nvSpPr>
        <p:spPr>
          <a:xfrm>
            <a:off x="5816600" y="4027361"/>
            <a:ext cx="2197200" cy="19543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>
              <a:lumOff val="13529"/>
              <a:alpha val="58688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D6423F-2403-CA44-82A2-B124817AC1B9}"/>
              </a:ext>
            </a:extLst>
          </p:cNvPr>
          <p:cNvSpPr txBox="1"/>
          <p:nvPr/>
        </p:nvSpPr>
        <p:spPr>
          <a:xfrm>
            <a:off x="7994823" y="8902314"/>
            <a:ext cx="4843849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Julián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err="1"/>
              <a:t>Mejía</a:t>
            </a:r>
            <a:r>
              <a:rPr lang="en-US" sz="2000" dirty="0"/>
              <a:t>-Restrepo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18C029-CBFD-E34F-B4D2-E288B4BBE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5400" y="8878327"/>
            <a:ext cx="1382572" cy="75393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Un_nuevo_mtodo_para_analizar_los_agujero_negros(descargaryoutube.com).mp4" descr="Un_nuevo_mtodo_para_analizar_los_agujero_negros(descargaryoutube.com)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13004800" cy="89853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D8AE043-1E99-6643-8F8B-63627CF9E2E1}"/>
              </a:ext>
            </a:extLst>
          </p:cNvPr>
          <p:cNvGrpSpPr/>
          <p:nvPr/>
        </p:nvGrpSpPr>
        <p:grpSpPr>
          <a:xfrm>
            <a:off x="1137177" y="1791729"/>
            <a:ext cx="10433485" cy="7747272"/>
            <a:chOff x="468685" y="618564"/>
            <a:chExt cx="10990412" cy="9006934"/>
          </a:xfrm>
        </p:grpSpPr>
        <p:pic>
          <p:nvPicPr>
            <p:cNvPr id="127" name="Image" descr="Image"/>
            <p:cNvPicPr>
              <a:picLocks/>
            </p:cNvPicPr>
            <p:nvPr/>
          </p:nvPicPr>
          <p:blipFill>
            <a:blip r:embed="rId2">
              <a:extLst/>
            </a:blip>
            <a:srcRect t="4228"/>
            <a:stretch>
              <a:fillRect/>
            </a:stretch>
          </p:blipFill>
          <p:spPr>
            <a:xfrm>
              <a:off x="2315022" y="4969084"/>
              <a:ext cx="7297639" cy="4602304"/>
            </a:xfrm>
            <a:prstGeom prst="rect">
              <a:avLst/>
            </a:prstGeom>
            <a:ln w="12700">
              <a:miter lim="400000"/>
            </a:ln>
          </p:spPr>
        </p:pic>
        <p:grpSp>
          <p:nvGrpSpPr>
            <p:cNvPr id="135" name="Group"/>
            <p:cNvGrpSpPr/>
            <p:nvPr/>
          </p:nvGrpSpPr>
          <p:grpSpPr>
            <a:xfrm>
              <a:off x="468685" y="618564"/>
              <a:ext cx="10990412" cy="4700837"/>
              <a:chOff x="397835" y="1272614"/>
              <a:chExt cx="10990410" cy="4700835"/>
            </a:xfrm>
          </p:grpSpPr>
          <p:grpSp>
            <p:nvGrpSpPr>
              <p:cNvPr id="133" name="Group"/>
              <p:cNvGrpSpPr/>
              <p:nvPr/>
            </p:nvGrpSpPr>
            <p:grpSpPr>
              <a:xfrm>
                <a:off x="397835" y="1272614"/>
                <a:ext cx="10990411" cy="3976997"/>
                <a:chOff x="397835" y="0"/>
                <a:chExt cx="10990410" cy="3976995"/>
              </a:xfrm>
            </p:grpSpPr>
            <p:pic>
              <p:nvPicPr>
                <p:cNvPr id="128" name="Image" descr="Image"/>
                <p:cNvPicPr>
                  <a:picLocks noChangeAspect="1"/>
                </p:cNvPicPr>
                <p:nvPr/>
              </p:nvPicPr>
              <p:blipFill>
                <a:blip r:embed="rId3">
                  <a:extLst/>
                </a:blip>
                <a:srcRect/>
                <a:stretch>
                  <a:fillRect/>
                </a:stretch>
              </p:blipFill>
              <p:spPr>
                <a:xfrm>
                  <a:off x="397835" y="0"/>
                  <a:ext cx="10990411" cy="3976996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129" name="CIV  z&gt;2.0"/>
                <p:cNvSpPr txBox="1"/>
                <p:nvPr/>
              </p:nvSpPr>
              <p:spPr>
                <a:xfrm>
                  <a:off x="2592858" y="22418"/>
                  <a:ext cx="1429002" cy="82698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8084" tIns="58084" rIns="58084" bIns="58084" numCol="1" anchor="ctr">
                  <a:spAutoFit/>
                </a:bodyPr>
                <a:lstStyle/>
                <a:p>
                  <a:pPr defTabSz="579888">
                    <a:lnSpc>
                      <a:spcPct val="93000"/>
                    </a:lnSpc>
                    <a:tabLst>
                      <a:tab pos="571500" algn="l"/>
                    </a:tabLst>
                    <a:defRPr sz="2200" b="0">
                      <a:solidFill>
                        <a:srgbClr val="000000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sz="2400" b="1">
                      <a:solidFill>
                        <a:srgbClr val="FF3333"/>
                      </a:solidFill>
                    </a:rPr>
                    <a:t>C</a:t>
                  </a:r>
                  <a:r>
                    <a:rPr sz="2000" b="1">
                      <a:solidFill>
                        <a:srgbClr val="FF3333"/>
                      </a:solidFill>
                    </a:rPr>
                    <a:t>IV  </a:t>
                  </a:r>
                  <a:r>
                    <a:rPr sz="2400" b="1"/>
                    <a:t>z&gt;2.0</a:t>
                  </a:r>
                </a:p>
              </p:txBody>
            </p:sp>
            <p:sp>
              <p:nvSpPr>
                <p:cNvPr id="130" name="Hβ…"/>
                <p:cNvSpPr txBox="1"/>
                <p:nvPr/>
              </p:nvSpPr>
              <p:spPr>
                <a:xfrm>
                  <a:off x="8144764" y="1131760"/>
                  <a:ext cx="1327327" cy="82698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8084" tIns="58084" rIns="58084" bIns="58084" numCol="1" anchor="ctr">
                  <a:spAutoFit/>
                </a:bodyPr>
                <a:lstStyle/>
                <a:p>
                  <a:pPr defTabSz="579888">
                    <a:lnSpc>
                      <a:spcPct val="93000"/>
                    </a:lnSpc>
                    <a:tabLst>
                      <a:tab pos="571500" algn="l"/>
                    </a:tabLst>
                    <a:defRPr sz="2200" b="0">
                      <a:solidFill>
                        <a:srgbClr val="000000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sz="2400" b="1">
                      <a:solidFill>
                        <a:srgbClr val="FF3333"/>
                      </a:solidFill>
                    </a:rPr>
                    <a:t>Hβ</a:t>
                  </a:r>
                </a:p>
                <a:p>
                  <a:pPr defTabSz="579888">
                    <a:lnSpc>
                      <a:spcPct val="93000"/>
                    </a:lnSpc>
                    <a:tabLst>
                      <a:tab pos="571500" algn="l"/>
                    </a:tabLst>
                    <a:defRPr sz="2200" b="0">
                      <a:solidFill>
                        <a:srgbClr val="000000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sz="2400" b="1"/>
                    <a:t>z&lt;0.8</a:t>
                  </a:r>
                </a:p>
              </p:txBody>
            </p:sp>
            <p:sp>
              <p:nvSpPr>
                <p:cNvPr id="131" name="Hα…"/>
                <p:cNvSpPr txBox="1"/>
                <p:nvPr/>
              </p:nvSpPr>
              <p:spPr>
                <a:xfrm>
                  <a:off x="9673634" y="1090422"/>
                  <a:ext cx="963100" cy="90966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8084" tIns="58084" rIns="58084" bIns="58084" numCol="1" anchor="ctr">
                  <a:spAutoFit/>
                </a:bodyPr>
                <a:lstStyle/>
                <a:p>
                  <a:pPr defTabSz="579888">
                    <a:lnSpc>
                      <a:spcPct val="93000"/>
                    </a:lnSpc>
                    <a:tabLst>
                      <a:tab pos="571500" algn="l"/>
                    </a:tabLst>
                    <a:defRPr sz="2200" b="0">
                      <a:solidFill>
                        <a:srgbClr val="000000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sz="2400" b="1">
                      <a:solidFill>
                        <a:srgbClr val="FF3333"/>
                      </a:solidFill>
                    </a:rPr>
                    <a:t>H</a:t>
                  </a:r>
                  <a:r>
                    <a:rPr sz="3000" b="1">
                      <a:solidFill>
                        <a:srgbClr val="FF0000"/>
                      </a:solidFill>
                    </a:rPr>
                    <a:t>α</a:t>
                  </a:r>
                </a:p>
                <a:p>
                  <a:pPr defTabSz="579888">
                    <a:lnSpc>
                      <a:spcPct val="93000"/>
                    </a:lnSpc>
                    <a:tabLst>
                      <a:tab pos="571500" algn="l"/>
                    </a:tabLst>
                    <a:defRPr sz="2200" b="0">
                      <a:solidFill>
                        <a:srgbClr val="000000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sz="2400" b="1"/>
                    <a:t>z&lt;0.4</a:t>
                  </a:r>
                </a:p>
              </p:txBody>
            </p:sp>
            <p:sp>
              <p:nvSpPr>
                <p:cNvPr id="132" name="MgII"/>
                <p:cNvSpPr txBox="1"/>
                <p:nvPr/>
              </p:nvSpPr>
              <p:spPr>
                <a:xfrm>
                  <a:off x="5347531" y="410793"/>
                  <a:ext cx="1471562" cy="76348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8084" tIns="58084" rIns="58084" bIns="58084" numCol="1" anchor="ctr">
                  <a:spAutoFit/>
                </a:bodyPr>
                <a:lstStyle/>
                <a:p>
                  <a:pPr defTabSz="579888">
                    <a:lnSpc>
                      <a:spcPct val="93000"/>
                    </a:lnSpc>
                    <a:tabLst>
                      <a:tab pos="571500" algn="l"/>
                    </a:tabLst>
                    <a:defRPr sz="2200" b="0">
                      <a:solidFill>
                        <a:srgbClr val="000000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sz="2400" b="1">
                      <a:solidFill>
                        <a:srgbClr val="FF3333"/>
                      </a:solidFill>
                    </a:rPr>
                    <a:t>Mg</a:t>
                  </a:r>
                  <a:r>
                    <a:rPr sz="2000" b="1">
                      <a:solidFill>
                        <a:srgbClr val="FF3333"/>
                      </a:solidFill>
                    </a:rPr>
                    <a:t>II</a:t>
                  </a:r>
                </a:p>
              </p:txBody>
            </p:sp>
          </p:grpSp>
          <p:sp>
            <p:nvSpPr>
              <p:cNvPr id="134" name="Line"/>
              <p:cNvSpPr/>
              <p:nvPr/>
            </p:nvSpPr>
            <p:spPr>
              <a:xfrm flipH="1" flipV="1">
                <a:off x="5995053" y="2784624"/>
                <a:ext cx="1260277" cy="3188827"/>
              </a:xfrm>
              <a:prstGeom prst="line">
                <a:avLst/>
              </a:prstGeom>
              <a:noFill/>
              <a:ln w="101600" cap="flat">
                <a:solidFill>
                  <a:schemeClr val="accent5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9013" tIns="59013" rIns="59013" bIns="59013" numCol="1" anchor="ctr">
                <a:noAutofit/>
              </a:bodyPr>
              <a:lstStyle/>
              <a:p>
                <a:pPr algn="l" defTabSz="590133">
                  <a:defRPr sz="1400" b="0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136" name="Credits: Ricardo Ramírez"/>
            <p:cNvSpPr txBox="1"/>
            <p:nvPr/>
          </p:nvSpPr>
          <p:spPr>
            <a:xfrm>
              <a:off x="5397380" y="8990160"/>
              <a:ext cx="5167036" cy="6353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>
              <a:lvl1pPr>
                <a:defRPr sz="2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Credits: Ricardo Ramírez</a:t>
              </a:r>
            </a:p>
          </p:txBody>
        </p:sp>
        <p:sp>
          <p:nvSpPr>
            <p:cNvPr id="137" name="Wrong…"/>
            <p:cNvSpPr txBox="1"/>
            <p:nvPr/>
          </p:nvSpPr>
          <p:spPr>
            <a:xfrm>
              <a:off x="3815494" y="7652757"/>
              <a:ext cx="1807593" cy="11938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>
                <a:defRPr sz="3600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Wrong </a:t>
              </a:r>
            </a:p>
            <a:p>
              <a:pPr>
                <a:defRPr sz="3600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masses</a:t>
              </a:r>
            </a:p>
          </p:txBody>
        </p:sp>
        <p:sp>
          <p:nvSpPr>
            <p:cNvPr id="138" name="Good…"/>
            <p:cNvSpPr txBox="1"/>
            <p:nvPr/>
          </p:nvSpPr>
          <p:spPr>
            <a:xfrm>
              <a:off x="7665193" y="5003800"/>
              <a:ext cx="1919214" cy="11938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>
                <a:defRPr sz="3600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Good</a:t>
              </a:r>
            </a:p>
            <a:p>
              <a:pPr>
                <a:defRPr sz="3600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 masses</a:t>
              </a:r>
            </a:p>
          </p:txBody>
        </p:sp>
        <p:sp>
          <p:nvSpPr>
            <p:cNvPr id="139" name="Line"/>
            <p:cNvSpPr/>
            <p:nvPr/>
          </p:nvSpPr>
          <p:spPr>
            <a:xfrm flipH="1" flipV="1">
              <a:off x="2932451" y="1465078"/>
              <a:ext cx="1242046" cy="5667645"/>
            </a:xfrm>
            <a:prstGeom prst="line">
              <a:avLst/>
            </a:prstGeom>
            <a:ln w="101600">
              <a:solidFill>
                <a:schemeClr val="accent5"/>
              </a:solidFill>
              <a:miter lim="400000"/>
              <a:tailEnd type="triangle"/>
            </a:ln>
          </p:spPr>
          <p:txBody>
            <a:bodyPr lIns="59013" tIns="59013" rIns="59013" bIns="59013" anchor="ctr"/>
            <a:lstStyle/>
            <a:p>
              <a:pPr algn="l" defTabSz="590133">
                <a:defRPr sz="14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0" name="Rectangle"/>
            <p:cNvSpPr/>
            <p:nvPr/>
          </p:nvSpPr>
          <p:spPr>
            <a:xfrm>
              <a:off x="1538416" y="685800"/>
              <a:ext cx="3228579" cy="3109218"/>
            </a:xfrm>
            <a:prstGeom prst="rect">
              <a:avLst/>
            </a:prstGeom>
            <a:solidFill>
              <a:schemeClr val="accent1">
                <a:lumOff val="13529"/>
                <a:alpha val="31015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Rectangle"/>
            <p:cNvSpPr/>
            <p:nvPr/>
          </p:nvSpPr>
          <p:spPr>
            <a:xfrm>
              <a:off x="4776916" y="685800"/>
              <a:ext cx="3228579" cy="3109218"/>
            </a:xfrm>
            <a:prstGeom prst="rect">
              <a:avLst/>
            </a:prstGeom>
            <a:solidFill>
              <a:srgbClr val="6C6C6C">
                <a:alpha val="31015"/>
              </a:srgb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Universe’s…"/>
            <p:cNvSpPr txBox="1"/>
            <p:nvPr/>
          </p:nvSpPr>
          <p:spPr>
            <a:xfrm>
              <a:off x="1240420" y="2979655"/>
              <a:ext cx="2203324" cy="71814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>
                <a:defRPr sz="3000"/>
              </a:pPr>
              <a:r>
                <a:rPr sz="2000" dirty="0"/>
                <a:t>Universe’s </a:t>
              </a:r>
            </a:p>
            <a:p>
              <a:pPr>
                <a:defRPr sz="3000"/>
              </a:pPr>
              <a:r>
                <a:rPr sz="2000" dirty="0"/>
                <a:t>Childhood</a:t>
              </a:r>
            </a:p>
          </p:txBody>
        </p:sp>
        <p:sp>
          <p:nvSpPr>
            <p:cNvPr id="143" name="Universe’s…"/>
            <p:cNvSpPr txBox="1"/>
            <p:nvPr/>
          </p:nvSpPr>
          <p:spPr>
            <a:xfrm>
              <a:off x="4871171" y="2967298"/>
              <a:ext cx="1384995" cy="71814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>
                <a:defRPr sz="2500"/>
              </a:pPr>
              <a:r>
                <a:rPr sz="2000" dirty="0"/>
                <a:t>Universe’s</a:t>
              </a:r>
            </a:p>
            <a:p>
              <a:pPr>
                <a:defRPr sz="2500"/>
              </a:pPr>
              <a:r>
                <a:rPr sz="2000" dirty="0"/>
                <a:t>Teen age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54F09B8-417B-8E47-AC3B-51BA3DF92FC7}"/>
              </a:ext>
            </a:extLst>
          </p:cNvPr>
          <p:cNvSpPr txBox="1"/>
          <p:nvPr/>
        </p:nvSpPr>
        <p:spPr>
          <a:xfrm>
            <a:off x="1898325" y="73078"/>
            <a:ext cx="8911093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While supermassive black hole masses are well determined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local and mid distance (age)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Universe. M</a:t>
            </a:r>
            <a:r>
              <a:rPr lang="en-US" dirty="0"/>
              <a:t>ass estimations at very large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 distances (early universe) are very unreliable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creenshot 2018-07-26 23.05.51.png" descr="Screenshot 2018-07-26 23.05.5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0453" y="2584893"/>
            <a:ext cx="10087919" cy="6565709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~40.000 datos y  106 features"/>
          <p:cNvSpPr txBox="1"/>
          <p:nvPr/>
        </p:nvSpPr>
        <p:spPr>
          <a:xfrm>
            <a:off x="4337861" y="9193814"/>
            <a:ext cx="432907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~40.000 </a:t>
            </a:r>
            <a:r>
              <a:rPr dirty="0" err="1"/>
              <a:t>datos</a:t>
            </a:r>
            <a:r>
              <a:rPr dirty="0"/>
              <a:t> y  106 features</a:t>
            </a:r>
          </a:p>
        </p:txBody>
      </p:sp>
      <p:sp>
        <p:nvSpPr>
          <p:cNvPr id="147" name="Text"/>
          <p:cNvSpPr txBox="1"/>
          <p:nvPr/>
        </p:nvSpPr>
        <p:spPr>
          <a:xfrm>
            <a:off x="6146088" y="4646270"/>
            <a:ext cx="712624" cy="46106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endParaRPr/>
          </a:p>
        </p:txBody>
      </p:sp>
      <p:sp>
        <p:nvSpPr>
          <p:cNvPr id="148" name="Objective: Improve current black masses from the early universe using data"/>
          <p:cNvSpPr txBox="1"/>
          <p:nvPr/>
        </p:nvSpPr>
        <p:spPr>
          <a:xfrm>
            <a:off x="560869" y="267964"/>
            <a:ext cx="11883060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Objective: Improve current black masses from the early universe using</a:t>
            </a:r>
            <a:r>
              <a:rPr lang="en-US" dirty="0"/>
              <a:t> collected</a:t>
            </a:r>
          </a:p>
          <a:p>
            <a:r>
              <a:rPr lang="en-US" dirty="0"/>
              <a:t> data from a public large  database: SLOAN DIGITAL SKY SURVEY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71D049-731B-A549-8838-963174E96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1921" y="1476374"/>
            <a:ext cx="2091938" cy="6720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D841D3-3E4E-5841-A7A6-25724BB53E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743" y="1140887"/>
            <a:ext cx="1422400" cy="142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5CACA2-D85B-EF49-8AD8-8E18779009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8027" y="1177984"/>
            <a:ext cx="1808399" cy="120600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101</Words>
  <Application>Microsoft Macintosh PowerPoint</Application>
  <PresentationFormat>Custom</PresentationFormat>
  <Paragraphs>27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Helvetica</vt:lpstr>
      <vt:lpstr>Helvetica Neue</vt:lpstr>
      <vt:lpstr>Helvetica Neue Light</vt:lpstr>
      <vt:lpstr>Helvetica Neue Medium</vt:lpstr>
      <vt:lpstr>Times</vt:lpstr>
      <vt:lpstr>Black</vt:lpstr>
      <vt:lpstr> The mass of monsters Supermassive black holes at the early universe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The mass of monsters Supermassive black holes at the early universe</dc:title>
  <cp:lastModifiedBy>Microsoft Office User</cp:lastModifiedBy>
  <cp:revision>6</cp:revision>
  <dcterms:modified xsi:type="dcterms:W3CDTF">2018-07-27T13:35:47Z</dcterms:modified>
</cp:coreProperties>
</file>